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AFB6B5-23F4-464D-A73B-D82EDD79180D}"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57433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AFB6B5-23F4-464D-A73B-D82EDD79180D}"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115045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FAFB6B5-23F4-464D-A73B-D82EDD79180D}"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28800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FAFB6B5-23F4-464D-A73B-D82EDD79180D}" type="datetimeFigureOut">
              <a:rPr lang="ru-RU" smtClean="0"/>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214419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FAFB6B5-23F4-464D-A73B-D82EDD79180D}" type="datetimeFigureOut">
              <a:rPr lang="ru-RU" smtClean="0"/>
              <a:t>01.04.2021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1197957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FAFB6B5-23F4-464D-A73B-D82EDD79180D}" type="datetimeFigureOut">
              <a:rPr lang="ru-RU" smtClean="0"/>
              <a:t>01.04.2021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54156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FAFB6B5-23F4-464D-A73B-D82EDD79180D}" type="datetimeFigureOut">
              <a:rPr lang="ru-RU" smtClean="0"/>
              <a:t>01.04.2021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1246874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FAFB6B5-23F4-464D-A73B-D82EDD79180D}" type="datetimeFigureOut">
              <a:rPr lang="ru-RU" smtClean="0"/>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122513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FAFB6B5-23F4-464D-A73B-D82EDD79180D}" type="datetimeFigureOut">
              <a:rPr lang="ru-RU" smtClean="0"/>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72716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AFB6B5-23F4-464D-A73B-D82EDD79180D}"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75836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AFB6B5-23F4-464D-A73B-D82EDD79180D}" type="datetimeFigureOut">
              <a:rPr lang="ru-RU" smtClean="0"/>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8FCDCF-25C8-4878-8398-E59FAE5D6C82}" type="slidenum">
              <a:rPr lang="ru-RU" smtClean="0"/>
              <a:t>‹#›</a:t>
            </a:fld>
            <a:endParaRPr lang="ru-RU"/>
          </a:p>
        </p:txBody>
      </p:sp>
    </p:spTree>
    <p:extLst>
      <p:ext uri="{BB962C8B-B14F-4D97-AF65-F5344CB8AC3E}">
        <p14:creationId xmlns:p14="http://schemas.microsoft.com/office/powerpoint/2010/main" val="3732464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FB6B5-23F4-464D-A73B-D82EDD79180D}" type="datetimeFigureOut">
              <a:rPr lang="ru-RU" smtClean="0"/>
              <a:t>01.04.2021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FCDCF-25C8-4878-8398-E59FAE5D6C82}" type="slidenum">
              <a:rPr lang="ru-RU" smtClean="0"/>
              <a:t>‹#›</a:t>
            </a:fld>
            <a:endParaRPr lang="ru-RU"/>
          </a:p>
        </p:txBody>
      </p:sp>
    </p:spTree>
    <p:extLst>
      <p:ext uri="{BB962C8B-B14F-4D97-AF65-F5344CB8AC3E}">
        <p14:creationId xmlns:p14="http://schemas.microsoft.com/office/powerpoint/2010/main" val="2027754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82435" y="1814945"/>
            <a:ext cx="9767455" cy="2147454"/>
          </a:xfrm>
        </p:spPr>
        <p:txBody>
          <a:bodyPr>
            <a:noAutofit/>
          </a:bodyPr>
          <a:lstStyle/>
          <a:p>
            <a:r>
              <a:rPr lang="kk-KZ" sz="3600" b="1">
                <a:latin typeface="Bookman Old Style" panose="02050604050505020204" pitchFamily="18" charset="0"/>
              </a:rPr>
              <a:t>Жер сапасын есепке алу.</a:t>
            </a:r>
            <a:r>
              <a:rPr lang="ru-RU" sz="3600" b="1">
                <a:latin typeface="Bookman Old Style" panose="02050604050505020204" pitchFamily="18" charset="0"/>
              </a:rPr>
              <a:t/>
            </a:r>
            <a:br>
              <a:rPr lang="ru-RU" sz="3600" b="1">
                <a:latin typeface="Bookman Old Style" panose="02050604050505020204" pitchFamily="18" charset="0"/>
              </a:rPr>
            </a:br>
            <a:r>
              <a:rPr lang="ru-RU" sz="3600" b="1" smtClean="0">
                <a:latin typeface="Bookman Old Style" panose="02050604050505020204" pitchFamily="18" charset="0"/>
              </a:rPr>
              <a:t>Алқап </a:t>
            </a:r>
            <a:r>
              <a:rPr lang="ru-RU" sz="3600" b="1">
                <a:latin typeface="Bookman Old Style" panose="02050604050505020204" pitchFamily="18" charset="0"/>
              </a:rPr>
              <a:t>– жер кадастрының </a:t>
            </a:r>
            <a:r>
              <a:rPr lang="ru-RU" sz="3600" b="1">
                <a:latin typeface="Bookman Old Style" panose="02050604050505020204" pitchFamily="18" charset="0"/>
              </a:rPr>
              <a:t>негізгі </a:t>
            </a:r>
            <a:r>
              <a:rPr lang="ru-RU" sz="3600" b="1" smtClean="0">
                <a:latin typeface="Bookman Old Style" panose="02050604050505020204" pitchFamily="18" charset="0"/>
              </a:rPr>
              <a:t>элементі</a:t>
            </a:r>
            <a:endParaRPr lang="ru-RU" sz="3600" b="1">
              <a:latin typeface="Bookman Old Style" panose="02050604050505020204" pitchFamily="18" charset="0"/>
            </a:endParaRPr>
          </a:p>
        </p:txBody>
      </p:sp>
    </p:spTree>
    <p:extLst>
      <p:ext uri="{BB962C8B-B14F-4D97-AF65-F5344CB8AC3E}">
        <p14:creationId xmlns:p14="http://schemas.microsoft.com/office/powerpoint/2010/main" val="353936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92727" y="512619"/>
            <a:ext cx="11014364" cy="5874326"/>
          </a:xfrm>
        </p:spPr>
        <p:txBody>
          <a:bodyPr>
            <a:noAutofit/>
          </a:bodyPr>
          <a:lstStyle/>
          <a:p>
            <a:pPr algn="just"/>
            <a:r>
              <a:rPr lang="kk-KZ" sz="2400">
                <a:latin typeface="Bookman Old Style" panose="02050604050505020204" pitchFamily="18" charset="0"/>
              </a:rPr>
              <a:t>Жер учаскелері құнарлығы, нақты жай-күйі және пайдалану жағдайларына қарай бірдей емес. Осыған орай олар нақтылы шаруашылықта пайдалану объектілері – жер алқаптарына бөлінеді. Сондықтан жер алқабы жер кадастрының негізгі элементі болып саналады </a:t>
            </a:r>
            <a:r>
              <a:rPr lang="ru-RU" sz="2400">
                <a:latin typeface="Bookman Old Style" panose="02050604050505020204" pitchFamily="18" charset="0"/>
              </a:rPr>
              <a:t/>
            </a:r>
            <a:br>
              <a:rPr lang="ru-RU" sz="2400">
                <a:latin typeface="Bookman Old Style" panose="02050604050505020204" pitchFamily="18" charset="0"/>
              </a:rPr>
            </a:br>
            <a:r>
              <a:rPr lang="kk-KZ" sz="2400" i="1">
                <a:latin typeface="Bookman Old Style" panose="02050604050505020204" pitchFamily="18" charset="0"/>
              </a:rPr>
              <a:t>Жер </a:t>
            </a:r>
            <a:r>
              <a:rPr lang="kk-KZ" sz="2400" i="1" smtClean="0">
                <a:latin typeface="Bookman Old Style" panose="02050604050505020204" pitchFamily="18" charset="0"/>
              </a:rPr>
              <a:t>алқаптары</a:t>
            </a:r>
            <a:r>
              <a:rPr lang="kk-KZ" sz="2400" smtClean="0">
                <a:latin typeface="Bookman Old Style" panose="02050604050505020204" pitchFamily="18" charset="0"/>
              </a:rPr>
              <a:t> </a:t>
            </a:r>
            <a:r>
              <a:rPr lang="kk-KZ" sz="2400">
                <a:latin typeface="Bookman Old Style" panose="02050604050505020204" pitchFamily="18" charset="0"/>
              </a:rPr>
              <a:t>– нақты шаруашылық мақсаты үшін пайдаланылатын және белгілі бір табиғи-тарихи қасиеттеріне ие </a:t>
            </a:r>
            <a:r>
              <a:rPr lang="kk-KZ" sz="2400">
                <a:latin typeface="Bookman Old Style" panose="02050604050505020204" pitchFamily="18" charset="0"/>
              </a:rPr>
              <a:t>болған </a:t>
            </a:r>
            <a:r>
              <a:rPr lang="kk-KZ" sz="2400" smtClean="0">
                <a:latin typeface="Bookman Old Style" panose="02050604050505020204" pitchFamily="18" charset="0"/>
              </a:rPr>
              <a:t>аумақтар. </a:t>
            </a:r>
            <a:r>
              <a:rPr lang="kk-KZ" sz="2400">
                <a:latin typeface="Bookman Old Style" panose="02050604050505020204" pitchFamily="18" charset="0"/>
              </a:rPr>
              <a:t>Жер алқаптары екі үлкен топтарға бөлінеді: ауыл шаруашылығы мақсатындағы және ауыл шаруашылығы мақсатына арналмаған жер алқаптары</a:t>
            </a:r>
            <a:r>
              <a:rPr lang="kk-KZ" sz="2400">
                <a:latin typeface="Bookman Old Style" panose="02050604050505020204" pitchFamily="18" charset="0"/>
              </a:rPr>
              <a:t>. </a:t>
            </a:r>
            <a:r>
              <a:rPr lang="kk-KZ" sz="2400" smtClean="0">
                <a:latin typeface="Bookman Old Style" panose="02050604050505020204" pitchFamily="18" charset="0"/>
              </a:rPr>
              <a:t/>
            </a:r>
            <a:br>
              <a:rPr lang="kk-KZ" sz="2400" smtClean="0">
                <a:latin typeface="Bookman Old Style" panose="02050604050505020204" pitchFamily="18" charset="0"/>
              </a:rPr>
            </a:br>
            <a:r>
              <a:rPr lang="kk-KZ" sz="2400" smtClean="0">
                <a:latin typeface="Bookman Old Style" panose="02050604050505020204" pitchFamily="18" charset="0"/>
              </a:rPr>
              <a:t>Ауыл </a:t>
            </a:r>
            <a:r>
              <a:rPr lang="kk-KZ" sz="2400">
                <a:latin typeface="Bookman Old Style" panose="02050604050505020204" pitchFamily="18" charset="0"/>
              </a:rPr>
              <a:t>шаруашылығы мақсатына арналмаған алқаптарға ормандар, бұталар, батпақтар, жыралар және т.б. </a:t>
            </a:r>
            <a:r>
              <a:rPr lang="kk-KZ" sz="2400">
                <a:latin typeface="Bookman Old Style" panose="02050604050505020204" pitchFamily="18" charset="0"/>
              </a:rPr>
              <a:t>жатады</a:t>
            </a:r>
            <a:r>
              <a:rPr lang="kk-KZ" sz="2400" smtClean="0">
                <a:latin typeface="Bookman Old Style" panose="02050604050505020204" pitchFamily="18" charset="0"/>
              </a:rPr>
              <a:t>.</a:t>
            </a:r>
            <a:r>
              <a:rPr lang="kk-KZ" sz="2400">
                <a:latin typeface="Bookman Old Style" panose="02050604050505020204" pitchFamily="18" charset="0"/>
              </a:rPr>
              <a:t> Ауыл шаруашылығы мақсатындағы алқаптарға жатады: егістік, тыңайған жер, көп жылдық екпелер егілген жер, шабындықтар және жайылымдар. </a:t>
            </a:r>
            <a:r>
              <a:rPr lang="ru-RU"/>
              <a:t/>
            </a:r>
            <a:br>
              <a:rPr lang="ru-RU"/>
            </a:br>
            <a:r>
              <a:rPr lang="kk-KZ" sz="2400" smtClean="0">
                <a:latin typeface="Bookman Old Style" panose="02050604050505020204" pitchFamily="18" charset="0"/>
              </a:rPr>
              <a:t> </a:t>
            </a:r>
            <a:r>
              <a:rPr lang="ru-RU"/>
              <a:t/>
            </a:r>
            <a:br>
              <a:rPr lang="ru-RU"/>
            </a:br>
            <a:endParaRPr lang="ru-RU" sz="3600">
              <a:latin typeface="Bookman Old Style" panose="02050604050505020204" pitchFamily="18" charset="0"/>
            </a:endParaRPr>
          </a:p>
        </p:txBody>
      </p:sp>
    </p:spTree>
    <p:extLst>
      <p:ext uri="{BB962C8B-B14F-4D97-AF65-F5344CB8AC3E}">
        <p14:creationId xmlns:p14="http://schemas.microsoft.com/office/powerpoint/2010/main" val="530860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92727" y="512619"/>
            <a:ext cx="11014364" cy="5874326"/>
          </a:xfrm>
        </p:spPr>
        <p:txBody>
          <a:bodyPr>
            <a:noAutofit/>
          </a:bodyPr>
          <a:lstStyle/>
          <a:p>
            <a:pPr algn="just"/>
            <a:r>
              <a:rPr lang="kk-KZ" sz="2400" b="1" i="1">
                <a:latin typeface="Bookman Old Style" panose="02050604050505020204" pitchFamily="18" charset="0"/>
              </a:rPr>
              <a:t>Егістік</a:t>
            </a:r>
            <a:r>
              <a:rPr lang="kk-KZ" sz="2400">
                <a:latin typeface="Bookman Old Style" panose="02050604050505020204" pitchFamily="18" charset="0"/>
              </a:rPr>
              <a:t> – жүйелі түрде өңделетін және көп жылдық шөптердің егістігін қоса алғанда, ауыл шаруашылығы дақылдарының егістігіне пайдаланылатын жер учаскелері, сондай-ақ сүрі </a:t>
            </a:r>
            <a:r>
              <a:rPr lang="kk-KZ" sz="2400">
                <a:latin typeface="Bookman Old Style" panose="02050604050505020204" pitchFamily="18" charset="0"/>
              </a:rPr>
              <a:t>жер</a:t>
            </a:r>
            <a:r>
              <a:rPr lang="kk-KZ" sz="2400" smtClean="0">
                <a:latin typeface="Bookman Old Style" panose="02050604050505020204" pitchFamily="18" charset="0"/>
              </a:rPr>
              <a:t>.</a:t>
            </a:r>
            <a:br>
              <a:rPr lang="kk-KZ" sz="2400" smtClean="0">
                <a:latin typeface="Bookman Old Style" panose="02050604050505020204" pitchFamily="18" charset="0"/>
              </a:rPr>
            </a:br>
            <a:r>
              <a:rPr lang="kk-KZ" sz="2400" b="1" i="1">
                <a:latin typeface="Bookman Old Style" panose="02050604050505020204" pitchFamily="18" charset="0"/>
              </a:rPr>
              <a:t>Тыңайған жер </a:t>
            </a:r>
            <a:r>
              <a:rPr lang="kk-KZ" sz="2400">
                <a:latin typeface="Bookman Old Style" panose="02050604050505020204" pitchFamily="18" charset="0"/>
              </a:rPr>
              <a:t>– бұрын егістік құрамында болған және күзден бастап бір жылдан аса ауыл шаруашылығы дақылдарын егуге пайданылмайтын және пар айдауға әзірленбеген жер учаскесі. </a:t>
            </a:r>
            <a:r>
              <a:rPr lang="ru-RU" sz="2400">
                <a:latin typeface="Bookman Old Style" panose="02050604050505020204" pitchFamily="18" charset="0"/>
              </a:rPr>
              <a:t/>
            </a:r>
            <a:br>
              <a:rPr lang="ru-RU" sz="2400">
                <a:latin typeface="Bookman Old Style" panose="02050604050505020204" pitchFamily="18" charset="0"/>
              </a:rPr>
            </a:br>
            <a:r>
              <a:rPr lang="kk-KZ" sz="2400" b="1" i="1">
                <a:latin typeface="Bookman Old Style" panose="02050604050505020204" pitchFamily="18" charset="0"/>
              </a:rPr>
              <a:t>Көп жылдық екпелер </a:t>
            </a:r>
            <a:r>
              <a:rPr lang="kk-KZ" sz="2400">
                <a:latin typeface="Bookman Old Style" panose="02050604050505020204" pitchFamily="18" charset="0"/>
              </a:rPr>
              <a:t>– жеміс-жидек, техникалық және дәрі-дәрмек өнімдерінің өнімдерінің түсімін алуға, сондай-ақ аумақты сәндеп безендіруге арналып қолдан отырғызылған көп жылыдқ ағаш, бұта екпелеріне пайдаланылатын жер учаскелері.</a:t>
            </a:r>
            <a:r>
              <a:rPr lang="ru-RU" sz="2400">
                <a:latin typeface="Bookman Old Style" panose="02050604050505020204" pitchFamily="18" charset="0"/>
              </a:rPr>
              <a:t/>
            </a:r>
            <a:br>
              <a:rPr lang="ru-RU" sz="2400">
                <a:latin typeface="Bookman Old Style" panose="02050604050505020204" pitchFamily="18" charset="0"/>
              </a:rPr>
            </a:br>
            <a:r>
              <a:rPr lang="kk-KZ" sz="2400" b="1" i="1">
                <a:latin typeface="Bookman Old Style" panose="02050604050505020204" pitchFamily="18" charset="0"/>
              </a:rPr>
              <a:t>Табиғи шабындықтар мен жайылымдар </a:t>
            </a:r>
            <a:r>
              <a:rPr lang="kk-KZ" sz="2400">
                <a:latin typeface="Bookman Old Style" panose="02050604050505020204" pitchFamily="18" charset="0"/>
              </a:rPr>
              <a:t>– шөп шабуға және жануарларды жаюға жүйелі түрде пайдаланылатын жер учаскелері. Шабындықтар су жайылатын, құрғақ аңғар және батпақталған шабындықтар болып бөлінеді. </a:t>
            </a:r>
            <a:r>
              <a:rPr lang="ru-RU"/>
              <a:t/>
            </a:r>
            <a:br>
              <a:rPr lang="ru-RU"/>
            </a:br>
            <a:r>
              <a:rPr lang="kk-KZ" sz="2400" smtClean="0">
                <a:latin typeface="Bookman Old Style" panose="02050604050505020204" pitchFamily="18" charset="0"/>
              </a:rPr>
              <a:t>  </a:t>
            </a:r>
            <a:r>
              <a:rPr lang="ru-RU"/>
              <a:t/>
            </a:r>
            <a:br>
              <a:rPr lang="ru-RU"/>
            </a:br>
            <a:endParaRPr lang="ru-RU" sz="3600">
              <a:latin typeface="Bookman Old Style" panose="02050604050505020204" pitchFamily="18" charset="0"/>
            </a:endParaRPr>
          </a:p>
        </p:txBody>
      </p:sp>
    </p:spTree>
    <p:extLst>
      <p:ext uri="{BB962C8B-B14F-4D97-AF65-F5344CB8AC3E}">
        <p14:creationId xmlns:p14="http://schemas.microsoft.com/office/powerpoint/2010/main" val="3894157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198" y="360218"/>
            <a:ext cx="11180620" cy="6068292"/>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Су </a:t>
            </a:r>
            <a:r>
              <a:rPr lang="kk-KZ" sz="2400" i="1">
                <a:latin typeface="Bookman Old Style" panose="02050604050505020204" pitchFamily="18" charset="0"/>
              </a:rPr>
              <a:t>жайылатын шабындықтар </a:t>
            </a:r>
            <a:r>
              <a:rPr lang="kk-KZ" sz="2400">
                <a:latin typeface="Bookman Old Style" panose="02050604050505020204" pitchFamily="18" charset="0"/>
              </a:rPr>
              <a:t>– бұл аралас шөпті өсімдіктерден тұратын көп мезгілге сумен басылатын және өсімдіктер сипатына әсер ететін шабындықтар. Олар көбінесе өзен бойында, ойпаң жерлерде кездеседі. </a:t>
            </a:r>
            <a:r>
              <a:rPr lang="ru-RU" sz="2400">
                <a:latin typeface="Bookman Old Style" panose="02050604050505020204" pitchFamily="18" charset="0"/>
              </a:rPr>
              <a:t/>
            </a:r>
            <a:br>
              <a:rPr lang="ru-RU" sz="2400">
                <a:latin typeface="Bookman Old Style" panose="02050604050505020204" pitchFamily="18" charset="0"/>
              </a:rPr>
            </a:br>
            <a:r>
              <a:rPr lang="kk-KZ" sz="2400" i="1">
                <a:latin typeface="Bookman Old Style" panose="02050604050505020204" pitchFamily="18" charset="0"/>
              </a:rPr>
              <a:t>Құрғақ аңғар шабындықтар </a:t>
            </a:r>
            <a:r>
              <a:rPr lang="kk-KZ" sz="2400">
                <a:latin typeface="Bookman Old Style" panose="02050604050505020204" pitchFamily="18" charset="0"/>
              </a:rPr>
              <a:t>– жыра сайлар, су айрығы бойында, егістік жерлер арасындағы ойпаңдарда, орман алқаптарында кездеседі және негізінен жаңбыр суымен ылғалданатын шабындықтар. </a:t>
            </a:r>
            <a:r>
              <a:rPr lang="ru-RU" sz="2400">
                <a:latin typeface="Bookman Old Style" panose="02050604050505020204" pitchFamily="18" charset="0"/>
              </a:rPr>
              <a:t/>
            </a:r>
            <a:br>
              <a:rPr lang="ru-RU" sz="2400">
                <a:latin typeface="Bookman Old Style" panose="02050604050505020204" pitchFamily="18" charset="0"/>
              </a:rPr>
            </a:br>
            <a:r>
              <a:rPr lang="kk-KZ" sz="2400" i="1">
                <a:latin typeface="Bookman Old Style" panose="02050604050505020204" pitchFamily="18" charset="0"/>
              </a:rPr>
              <a:t>Батпақты шабындықтар </a:t>
            </a:r>
            <a:r>
              <a:rPr lang="kk-KZ" sz="2400">
                <a:latin typeface="Bookman Old Style" panose="02050604050505020204" pitchFamily="18" charset="0"/>
              </a:rPr>
              <a:t>– бұл мөлшерден тыс ылғалданған шабындықтар, жер бедерінің ойлы элементтерінде, су жайылмалы бойында, батпақтардың шет жағында кездеседі және негізінен ылғал сүйгіш өсімдіктерден тұрады. Шабындықтың түрі мен жағдайын анықгау барысында ескерілетін маңызды көрсеткіштердің бірі - ондағы өсімдіктердің өсіп жетілуінің сапасы мен өзгешелігі болады. </a:t>
            </a:r>
            <a:r>
              <a:rPr lang="ru-RU"/>
              <a:t/>
            </a:r>
            <a:br>
              <a:rPr lang="ru-RU"/>
            </a:br>
            <a:r>
              <a:rPr lang="kk-KZ" sz="2400" smtClean="0">
                <a:latin typeface="Bookman Old Style" panose="02050604050505020204" pitchFamily="18" charset="0"/>
              </a:rPr>
              <a:t> </a:t>
            </a:r>
            <a:r>
              <a:rPr lang="ru-RU"/>
              <a:t/>
            </a:r>
            <a:br>
              <a:rPr lang="ru-RU"/>
            </a:br>
            <a:endParaRPr lang="ru-RU" sz="3600">
              <a:latin typeface="Bookman Old Style" panose="02050604050505020204" pitchFamily="18" charset="0"/>
            </a:endParaRPr>
          </a:p>
        </p:txBody>
      </p:sp>
    </p:spTree>
    <p:extLst>
      <p:ext uri="{BB962C8B-B14F-4D97-AF65-F5344CB8AC3E}">
        <p14:creationId xmlns:p14="http://schemas.microsoft.com/office/powerpoint/2010/main" val="3888507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198" y="360218"/>
            <a:ext cx="11180620" cy="6068292"/>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a:latin typeface="Bookman Old Style" panose="02050604050505020204" pitchFamily="18" charset="0"/>
              </a:rPr>
              <a:t>Шабындықтың құрамы: мәдени, түбегейлі жақсартылған, таза, томарланған және орман аралас (сырты), зиянды ластанған (қоқыс басқан), желінбейтін (непоедаемыми) және улы өсімдікті болып бөлінеді. </a:t>
            </a:r>
            <a:r>
              <a:rPr lang="kk-KZ" sz="2400" i="1">
                <a:latin typeface="Bookman Old Style" panose="02050604050505020204" pitchFamily="18" charset="0"/>
              </a:rPr>
              <a:t>Мәдени шабындыққа </a:t>
            </a:r>
            <a:r>
              <a:rPr lang="kk-KZ" sz="2400">
                <a:latin typeface="Bookman Old Style" panose="02050604050505020204" pitchFamily="18" charset="0"/>
              </a:rPr>
              <a:t>- жүйелі түрде тыңайтқыш берілетін және </a:t>
            </a:r>
            <a:r>
              <a:rPr lang="kk-KZ" sz="2400">
                <a:latin typeface="Bookman Old Style" panose="02050604050505020204" pitchFamily="18" charset="0"/>
              </a:rPr>
              <a:t>күтім </a:t>
            </a:r>
            <a:r>
              <a:rPr lang="kk-KZ" sz="2400" smtClean="0">
                <a:latin typeface="Bookman Old Style" panose="02050604050505020204" pitchFamily="18" charset="0"/>
              </a:rPr>
              <a:t>жасалатын, түпкілікті </a:t>
            </a:r>
            <a:r>
              <a:rPr lang="kk-KZ" sz="2400">
                <a:latin typeface="Bookman Old Style" panose="02050604050505020204" pitchFamily="18" charset="0"/>
              </a:rPr>
              <a:t>немесе жер беті жақсартуы жүргізілетін шабындық жатады. </a:t>
            </a:r>
            <a:r>
              <a:rPr lang="kk-KZ" sz="2400" i="1">
                <a:latin typeface="Bookman Old Style" panose="02050604050505020204" pitchFamily="18" charset="0"/>
              </a:rPr>
              <a:t>Таза шабындыққа </a:t>
            </a:r>
            <a:r>
              <a:rPr lang="kk-KZ" sz="2400">
                <a:latin typeface="Bookman Old Style" panose="02050604050505020204" pitchFamily="18" charset="0"/>
              </a:rPr>
              <a:t>- бұта, түбір, ағаш және тас </a:t>
            </a:r>
            <a:r>
              <a:rPr lang="kk-KZ" sz="2400">
                <a:latin typeface="Bookman Old Style" panose="02050604050505020204" pitchFamily="18" charset="0"/>
              </a:rPr>
              <a:t>сияқтылар </a:t>
            </a:r>
            <a:r>
              <a:rPr lang="kk-KZ" sz="2400" smtClean="0">
                <a:latin typeface="Bookman Old Style" panose="02050604050505020204" pitchFamily="18" charset="0"/>
              </a:rPr>
              <a:t>жоқтың </a:t>
            </a:r>
            <a:r>
              <a:rPr lang="kk-KZ" sz="2400">
                <a:latin typeface="Bookman Old Style" panose="02050604050505020204" pitchFamily="18" charset="0"/>
              </a:rPr>
              <a:t>қасы, оларға учаске ауданының 10 % аз бөлігін жабатын учаскелер жатады</a:t>
            </a:r>
            <a:r>
              <a:rPr lang="kk-KZ" sz="2400">
                <a:latin typeface="Bookman Old Style" panose="02050604050505020204" pitchFamily="18" charset="0"/>
              </a:rPr>
              <a:t>. </a:t>
            </a:r>
            <a:r>
              <a:rPr lang="kk-KZ" sz="2400" smtClean="0">
                <a:latin typeface="Bookman Old Style" panose="02050604050505020204" pitchFamily="18" charset="0"/>
              </a:rPr>
              <a:t>Аз </a:t>
            </a:r>
            <a:r>
              <a:rPr lang="kk-KZ" sz="2400">
                <a:latin typeface="Bookman Old Style" panose="02050604050505020204" pitchFamily="18" charset="0"/>
              </a:rPr>
              <a:t>томарланған шабындық деп, егер оның ауданын 10%-тен 20%-ке дейін, </a:t>
            </a:r>
            <a:r>
              <a:rPr lang="kk-KZ" sz="2400">
                <a:latin typeface="Bookman Old Style" panose="02050604050505020204" pitchFamily="18" charset="0"/>
              </a:rPr>
              <a:t>ал </a:t>
            </a:r>
            <a:r>
              <a:rPr lang="kk-KZ" sz="2400" smtClean="0">
                <a:latin typeface="Bookman Old Style" panose="02050604050505020204" pitchFamily="18" charset="0"/>
              </a:rPr>
              <a:t>көп томарланған </a:t>
            </a:r>
            <a:r>
              <a:rPr lang="kk-KZ" sz="2400">
                <a:latin typeface="Bookman Old Style" panose="02050604050505020204" pitchFamily="18" charset="0"/>
              </a:rPr>
              <a:t>деп, егер томарлар 20%-тен көп жапқан болса айтылады</a:t>
            </a:r>
            <a:r>
              <a:rPr lang="kk-KZ" sz="2400">
                <a:latin typeface="Bookman Old Style" panose="02050604050505020204" pitchFamily="18" charset="0"/>
              </a:rPr>
              <a:t>. </a:t>
            </a:r>
            <a:r>
              <a:rPr lang="kk-KZ" sz="2400" smtClean="0">
                <a:latin typeface="Bookman Old Style" panose="02050604050505020204" pitchFamily="18" charset="0"/>
              </a:rPr>
              <a:t>Аз </a:t>
            </a:r>
            <a:r>
              <a:rPr lang="kk-KZ" sz="2400">
                <a:latin typeface="Bookman Old Style" panose="02050604050505020204" pitchFamily="18" charset="0"/>
              </a:rPr>
              <a:t>бүталанған </a:t>
            </a:r>
            <a:r>
              <a:rPr lang="kk-KZ" sz="2400">
                <a:latin typeface="Bookman Old Style" panose="02050604050505020204" pitchFamily="18" charset="0"/>
              </a:rPr>
              <a:t>немесе </a:t>
            </a:r>
            <a:r>
              <a:rPr lang="kk-KZ" sz="2400" smtClean="0">
                <a:latin typeface="Bookman Old Style" panose="02050604050505020204" pitchFamily="18" charset="0"/>
              </a:rPr>
              <a:t>аз </a:t>
            </a:r>
            <a:r>
              <a:rPr lang="kk-KZ" sz="2400">
                <a:latin typeface="Bookman Old Style" panose="02050604050505020204" pitchFamily="18" charset="0"/>
              </a:rPr>
              <a:t>орман аралас шабындықгарға учаске ауданының 10%-тен 30%-ке дейін бұталар немесе ағаш өсімдіктері жапқан, </a:t>
            </a:r>
            <a:r>
              <a:rPr lang="kk-KZ" sz="2400">
                <a:latin typeface="Bookman Old Style" panose="02050604050505020204" pitchFamily="18" charset="0"/>
              </a:rPr>
              <a:t>ал </a:t>
            </a:r>
            <a:r>
              <a:rPr lang="kk-KZ" sz="2400" smtClean="0">
                <a:latin typeface="Bookman Old Style" panose="02050604050505020204" pitchFamily="18" charset="0"/>
              </a:rPr>
              <a:t>көп </a:t>
            </a:r>
            <a:r>
              <a:rPr lang="kk-KZ" sz="2400">
                <a:latin typeface="Bookman Old Style" panose="02050604050505020204" pitchFamily="18" charset="0"/>
              </a:rPr>
              <a:t>бұталанған </a:t>
            </a:r>
            <a:r>
              <a:rPr lang="kk-KZ" sz="2400">
                <a:latin typeface="Bookman Old Style" panose="02050604050505020204" pitchFamily="18" charset="0"/>
              </a:rPr>
              <a:t>немесе </a:t>
            </a:r>
            <a:r>
              <a:rPr lang="kk-KZ" sz="2400" smtClean="0">
                <a:latin typeface="Bookman Old Style" panose="02050604050505020204" pitchFamily="18" charset="0"/>
              </a:rPr>
              <a:t>көп орман </a:t>
            </a:r>
            <a:r>
              <a:rPr lang="kk-KZ" sz="2400">
                <a:latin typeface="Bookman Old Style" panose="02050604050505020204" pitchFamily="18" charset="0"/>
              </a:rPr>
              <a:t>араласқанда - ауданның 30%-тен 70%-ке дейін аумағын алып жатады. </a:t>
            </a:r>
            <a:r>
              <a:rPr lang="ru-RU" sz="2400">
                <a:latin typeface="Bookman Old Style" panose="02050604050505020204" pitchFamily="18" charset="0"/>
              </a:rPr>
              <a:t/>
            </a:r>
            <a:br>
              <a:rPr lang="ru-RU" sz="2400">
                <a:latin typeface="Bookman Old Style" panose="02050604050505020204" pitchFamily="18" charset="0"/>
              </a:rPr>
            </a:br>
            <a:r>
              <a:rPr lang="kk-KZ" sz="2400" smtClean="0">
                <a:latin typeface="Bookman Old Style" panose="02050604050505020204" pitchFamily="18" charset="0"/>
              </a:rPr>
              <a:t> </a:t>
            </a:r>
            <a:endParaRPr lang="ru-RU" sz="3600">
              <a:latin typeface="Bookman Old Style" panose="02050604050505020204" pitchFamily="18" charset="0"/>
            </a:endParaRPr>
          </a:p>
        </p:txBody>
      </p:sp>
    </p:spTree>
    <p:extLst>
      <p:ext uri="{BB962C8B-B14F-4D97-AF65-F5344CB8AC3E}">
        <p14:creationId xmlns:p14="http://schemas.microsoft.com/office/powerpoint/2010/main" val="125442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198" y="360218"/>
            <a:ext cx="11180620" cy="6068292"/>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a:latin typeface="Bookman Old Style" panose="02050604050505020204" pitchFamily="18" charset="0"/>
              </a:rPr>
              <a:t>Ал жайылымдар </a:t>
            </a:r>
            <a:r>
              <a:rPr lang="kk-KZ" sz="2400" i="1">
                <a:latin typeface="Bookman Old Style" panose="02050604050505020204" pitchFamily="18" charset="0"/>
              </a:rPr>
              <a:t>құрғақ аңғар </a:t>
            </a:r>
            <a:r>
              <a:rPr lang="kk-KZ" sz="2400">
                <a:latin typeface="Bookman Old Style" panose="02050604050505020204" pitchFamily="18" charset="0"/>
              </a:rPr>
              <a:t>және </a:t>
            </a:r>
            <a:r>
              <a:rPr lang="kk-KZ" sz="2400" i="1">
                <a:latin typeface="Bookman Old Style" panose="02050604050505020204" pitchFamily="18" charset="0"/>
              </a:rPr>
              <a:t>батпақты</a:t>
            </a:r>
            <a:r>
              <a:rPr lang="kk-KZ" sz="2400">
                <a:latin typeface="Bookman Old Style" panose="02050604050505020204" pitchFamily="18" charset="0"/>
              </a:rPr>
              <a:t> болып бөлінеді. Біріншілер – жыра сайлар, су айрығы, беткейлерде кездеседі және негізінен жаңбыр суларымен ылғалданады. Екіншілер – мөлшерден тыс ылғалданған жерлердің ойпаң элементерінде, сонымен қатар батпақтардың шет жағында орын алады және негізінен ылғал сүйгіш өсімдіктерден тұрады. </a:t>
            </a:r>
            <a:r>
              <a:rPr lang="ru-RU" sz="2400">
                <a:latin typeface="Bookman Old Style" panose="02050604050505020204" pitchFamily="18" charset="0"/>
              </a:rPr>
              <a:t/>
            </a:r>
            <a:br>
              <a:rPr lang="ru-RU" sz="2400">
                <a:latin typeface="Bookman Old Style" panose="02050604050505020204" pitchFamily="18" charset="0"/>
              </a:rPr>
            </a:br>
            <a:r>
              <a:rPr lang="kk-KZ" sz="2400">
                <a:latin typeface="Bookman Old Style" panose="02050604050505020204" pitchFamily="18" charset="0"/>
              </a:rPr>
              <a:t>Жайылымдар: түбегейлі жақсартылған жайылым, мәдени жайылым, отарлық жайылым, суландырылған жайылым болып бөлінеді. </a:t>
            </a:r>
            <a:r>
              <a:rPr lang="kk-KZ" sz="2400" i="1">
                <a:latin typeface="Bookman Old Style" panose="02050604050505020204" pitchFamily="18" charset="0"/>
              </a:rPr>
              <a:t>Түбегейлі жақсартылған жайылым </a:t>
            </a:r>
            <a:r>
              <a:rPr lang="kk-KZ" sz="2400">
                <a:latin typeface="Bookman Old Style" panose="02050604050505020204" pitchFamily="18" charset="0"/>
              </a:rPr>
              <a:t>- </a:t>
            </a:r>
            <a:r>
              <a:rPr lang="kk-KZ" sz="2400" smtClean="0">
                <a:latin typeface="Bookman Old Style" panose="02050604050505020204" pitchFamily="18" charset="0"/>
              </a:rPr>
              <a:t>мал </a:t>
            </a:r>
            <a:r>
              <a:rPr lang="kk-KZ" sz="2400">
                <a:latin typeface="Bookman Old Style" panose="02050604050505020204" pitchFamily="18" charset="0"/>
              </a:rPr>
              <a:t>жайылатын </a:t>
            </a:r>
            <a:r>
              <a:rPr lang="kk-KZ" sz="2400" smtClean="0">
                <a:latin typeface="Bookman Old Style" panose="02050604050505020204" pitchFamily="18" charset="0"/>
              </a:rPr>
              <a:t>жерлерді көбейту </a:t>
            </a:r>
            <a:r>
              <a:rPr lang="kk-KZ" sz="2400">
                <a:latin typeface="Bookman Old Style" panose="02050604050505020204" pitchFamily="18" charset="0"/>
              </a:rPr>
              <a:t>мақсатында шөп тұқымдары </a:t>
            </a:r>
            <a:r>
              <a:rPr lang="kk-KZ" sz="2400">
                <a:latin typeface="Bookman Old Style" panose="02050604050505020204" pitchFamily="18" charset="0"/>
              </a:rPr>
              <a:t>себілген </a:t>
            </a:r>
            <a:r>
              <a:rPr lang="kk-KZ" sz="2400" smtClean="0">
                <a:latin typeface="Bookman Old Style" panose="02050604050505020204" pitchFamily="18" charset="0"/>
              </a:rPr>
              <a:t>жер </a:t>
            </a:r>
            <a:r>
              <a:rPr lang="kk-KZ" sz="2400">
                <a:latin typeface="Bookman Old Style" panose="02050604050505020204" pitchFamily="18" charset="0"/>
              </a:rPr>
              <a:t>учаскелері. </a:t>
            </a:r>
            <a:r>
              <a:rPr lang="ru-RU" sz="2400">
                <a:latin typeface="Bookman Old Style" panose="02050604050505020204" pitchFamily="18" charset="0"/>
              </a:rPr>
              <a:t/>
            </a:r>
            <a:br>
              <a:rPr lang="ru-RU" sz="2400">
                <a:latin typeface="Bookman Old Style" panose="02050604050505020204" pitchFamily="18" charset="0"/>
              </a:rPr>
            </a:br>
            <a:r>
              <a:rPr lang="kk-KZ" sz="2400" i="1">
                <a:latin typeface="Bookman Old Style" panose="02050604050505020204" pitchFamily="18" charset="0"/>
              </a:rPr>
              <a:t>Мәдени жайылым </a:t>
            </a:r>
            <a:r>
              <a:rPr lang="kk-KZ" sz="2400">
                <a:latin typeface="Bookman Old Style" panose="02050604050505020204" pitchFamily="18" charset="0"/>
              </a:rPr>
              <a:t>- түпкілікті немесе жер беті жақсартылған, жүйелі түрде тыңайтқыш берілетін</a:t>
            </a:r>
            <a:r>
              <a:rPr lang="kk-KZ" sz="2400">
                <a:latin typeface="Bookman Old Style" panose="02050604050505020204" pitchFamily="18" charset="0"/>
              </a:rPr>
              <a:t>, </a:t>
            </a:r>
            <a:r>
              <a:rPr lang="kk-KZ" sz="2400" smtClean="0">
                <a:latin typeface="Bookman Old Style" panose="02050604050505020204" pitchFamily="18" charset="0"/>
              </a:rPr>
              <a:t>шөп өсуі </a:t>
            </a:r>
            <a:r>
              <a:rPr lang="kk-KZ" sz="2400">
                <a:latin typeface="Bookman Old Style" panose="02050604050505020204" pitchFamily="18" charset="0"/>
              </a:rPr>
              <a:t>жақсарған және уакты-уактымен жайылымға мал айдайтын жайылымдар.</a:t>
            </a:r>
            <a:r>
              <a:rPr lang="ru-RU"/>
              <a:t/>
            </a:r>
            <a:br>
              <a:rPr lang="ru-RU"/>
            </a:br>
            <a:r>
              <a:rPr lang="kk-KZ" sz="2400" smtClean="0">
                <a:latin typeface="Bookman Old Style" panose="02050604050505020204" pitchFamily="18" charset="0"/>
              </a:rPr>
              <a:t> </a:t>
            </a:r>
            <a:endParaRPr lang="ru-RU" sz="3600">
              <a:latin typeface="Bookman Old Style" panose="02050604050505020204" pitchFamily="18" charset="0"/>
            </a:endParaRPr>
          </a:p>
        </p:txBody>
      </p:sp>
    </p:spTree>
    <p:extLst>
      <p:ext uri="{BB962C8B-B14F-4D97-AF65-F5344CB8AC3E}">
        <p14:creationId xmlns:p14="http://schemas.microsoft.com/office/powerpoint/2010/main" val="2988455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68034" y="1288472"/>
            <a:ext cx="11180620" cy="3934692"/>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600">
                <a:latin typeface="Bookman Old Style" panose="02050604050505020204" pitchFamily="18" charset="0"/>
              </a:rPr>
              <a:t>Жайылымды </a:t>
            </a:r>
            <a:r>
              <a:rPr lang="kk-KZ" sz="2600" smtClean="0">
                <a:latin typeface="Bookman Old Style" panose="02050604050505020204" pitchFamily="18" charset="0"/>
              </a:rPr>
              <a:t>жақсартудың </a:t>
            </a:r>
            <a:r>
              <a:rPr lang="kk-KZ" sz="2600">
                <a:latin typeface="Bookman Old Style" panose="02050604050505020204" pitchFamily="18" charset="0"/>
              </a:rPr>
              <a:t>екі түрі бар: жердің үстіңгі қабатын жақсарту және түпкілікті жақсарту. Біріншісіне, құрғату, бұталардан және ағаштардан тазарту, </a:t>
            </a:r>
            <a:r>
              <a:rPr lang="kk-KZ" sz="2600">
                <a:latin typeface="Bookman Old Style" panose="02050604050505020204" pitchFamily="18" charset="0"/>
              </a:rPr>
              <a:t>томарларды </a:t>
            </a:r>
            <a:r>
              <a:rPr lang="kk-KZ" sz="2600" smtClean="0">
                <a:latin typeface="Bookman Old Style" panose="02050604050505020204" pitchFamily="18" charset="0"/>
              </a:rPr>
              <a:t>жою, шөптерді </a:t>
            </a:r>
            <a:r>
              <a:rPr lang="kk-KZ" sz="2600">
                <a:latin typeface="Bookman Old Style" panose="02050604050505020204" pitchFamily="18" charset="0"/>
              </a:rPr>
              <a:t>егу бойынша жүргізілген шаралар нәтижесінде олардың өнімділігі нәтижелерімен салыстырғанда жоғарылаған жерлер жатады. Түпкілікті жақсартылған жайылым - түпкілікті жақсарту бойынша жүргізілген шаралар нәтижесінде жаңа мерзімдік </a:t>
            </a:r>
            <a:r>
              <a:rPr lang="kk-KZ" sz="2600">
                <a:latin typeface="Bookman Old Style" panose="02050604050505020204" pitchFamily="18" charset="0"/>
              </a:rPr>
              <a:t>жаңартылатын </a:t>
            </a:r>
            <a:r>
              <a:rPr lang="kk-KZ" sz="2600" smtClean="0">
                <a:latin typeface="Bookman Old Style" panose="02050604050505020204" pitchFamily="18" charset="0"/>
              </a:rPr>
              <a:t>жер </a:t>
            </a:r>
            <a:r>
              <a:rPr lang="kk-KZ" sz="2600">
                <a:latin typeface="Bookman Old Style" panose="02050604050505020204" pitchFamily="18" charset="0"/>
              </a:rPr>
              <a:t>учаскелері. </a:t>
            </a:r>
            <a:r>
              <a:rPr lang="ru-RU"/>
              <a:t/>
            </a:r>
            <a:br>
              <a:rPr lang="ru-RU"/>
            </a:br>
            <a:r>
              <a:rPr lang="kk-KZ" sz="2400" smtClean="0">
                <a:latin typeface="Bookman Old Style" panose="02050604050505020204" pitchFamily="18" charset="0"/>
              </a:rPr>
              <a:t> </a:t>
            </a:r>
            <a:endParaRPr lang="ru-RU" sz="3600">
              <a:latin typeface="Bookman Old Style" panose="02050604050505020204" pitchFamily="18" charset="0"/>
            </a:endParaRPr>
          </a:p>
        </p:txBody>
      </p:sp>
    </p:spTree>
    <p:extLst>
      <p:ext uri="{BB962C8B-B14F-4D97-AF65-F5344CB8AC3E}">
        <p14:creationId xmlns:p14="http://schemas.microsoft.com/office/powerpoint/2010/main" val="3587619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95743" y="1440872"/>
            <a:ext cx="11180620" cy="4045527"/>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Отарлық жайылым </a:t>
            </a:r>
            <a:r>
              <a:rPr lang="kk-KZ" sz="2400">
                <a:latin typeface="Bookman Old Style" panose="02050604050505020204" pitchFamily="18" charset="0"/>
              </a:rPr>
              <a:t>- шалғайдағы мал жайылымы, яғни малдар бүкіл маусым бойы жайылымға айдалатын маусымдық пайдалануына, пайдалану мерзіміне байланысты жаздық, көктемгі-күзгі, қысқы және жыл бойғы болып бөлінеді. </a:t>
            </a:r>
            <a:r>
              <a:rPr lang="ru-RU" sz="2400">
                <a:latin typeface="Bookman Old Style" panose="02050604050505020204" pitchFamily="18" charset="0"/>
              </a:rPr>
              <a:t/>
            </a:r>
            <a:br>
              <a:rPr lang="ru-RU" sz="2400">
                <a:latin typeface="Bookman Old Style" panose="02050604050505020204" pitchFamily="18" charset="0"/>
              </a:rPr>
            </a:br>
            <a:r>
              <a:rPr lang="kk-KZ" sz="2400">
                <a:latin typeface="Bookman Old Style" panose="02050604050505020204" pitchFamily="18" charset="0"/>
              </a:rPr>
              <a:t>Қазақстанда жайылымдарды есепке алу барысында суарылатын жайылымдарды да қарастырады</a:t>
            </a:r>
            <a:r>
              <a:rPr lang="kk-KZ" sz="2400">
                <a:latin typeface="Bookman Old Style" panose="02050604050505020204" pitchFamily="18" charset="0"/>
              </a:rPr>
              <a:t>. </a:t>
            </a:r>
            <a:r>
              <a:rPr lang="kk-KZ" sz="2400" i="1" smtClean="0">
                <a:latin typeface="Bookman Old Style" panose="02050604050505020204" pitchFamily="18" charset="0"/>
              </a:rPr>
              <a:t>Түбегейлі </a:t>
            </a:r>
            <a:r>
              <a:rPr lang="kk-KZ" sz="2400" i="1">
                <a:latin typeface="Bookman Old Style" panose="02050604050505020204" pitchFamily="18" charset="0"/>
              </a:rPr>
              <a:t>жақсартылған шабындықтар мен жайылымдар</a:t>
            </a:r>
            <a:r>
              <a:rPr lang="kk-KZ" sz="2400">
                <a:latin typeface="Bookman Old Style" panose="02050604050505020204" pitchFamily="18" charset="0"/>
              </a:rPr>
              <a:t> – шөп егу арқылы жаңадан отайған шабындық және жайылым учаскелері. </a:t>
            </a:r>
            <a:r>
              <a:rPr lang="kk-KZ" sz="2400" i="1">
                <a:latin typeface="Bookman Old Style" panose="02050604050505020204" pitchFamily="18" charset="0"/>
              </a:rPr>
              <a:t>Суландырылған жайылымдар </a:t>
            </a:r>
            <a:r>
              <a:rPr lang="kk-KZ" sz="2400">
                <a:latin typeface="Bookman Old Style" panose="02050604050505020204" pitchFamily="18" charset="0"/>
              </a:rPr>
              <a:t>– тиісті мал басын сапасы ойдағыдай сумен қамтамасыз ете алатын су көздері (көлдер, өзендер, тоғандар, апандар, суару және суландыру каналдары, құбырлы немесе шегенді құдықтар) бар жайылымдар</a:t>
            </a:r>
            <a:r>
              <a:rPr lang="kk-KZ" sz="2400">
                <a:latin typeface="Bookman Old Style" panose="02050604050505020204" pitchFamily="18" charset="0"/>
              </a:rPr>
              <a:t>. </a:t>
            </a:r>
            <a:endParaRPr lang="ru-RU" sz="3600">
              <a:latin typeface="Bookman Old Style" panose="02050604050505020204" pitchFamily="18" charset="0"/>
            </a:endParaRPr>
          </a:p>
        </p:txBody>
      </p:sp>
    </p:spTree>
    <p:extLst>
      <p:ext uri="{BB962C8B-B14F-4D97-AF65-F5344CB8AC3E}">
        <p14:creationId xmlns:p14="http://schemas.microsoft.com/office/powerpoint/2010/main" val="3623905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9598" y="1094509"/>
            <a:ext cx="11180620" cy="4461164"/>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Орман</a:t>
            </a:r>
            <a:r>
              <a:rPr lang="kk-KZ" sz="2400">
                <a:latin typeface="Bookman Old Style" panose="02050604050505020204" pitchFamily="18" charset="0"/>
              </a:rPr>
              <a:t> аудандарына жататын жерлерге орманмен жабылған, егіс қорғайтын, су реттейтін, жыра-батпақ маңындағы орман жолақгары, жыралар мен сайлар бойындағы көшеттер, өзен бойыңдағы,суаттар, құмдар</a:t>
            </a:r>
            <a:r>
              <a:rPr lang="kk-KZ" sz="2400">
                <a:latin typeface="Bookman Old Style" panose="02050604050505020204" pitchFamily="18" charset="0"/>
              </a:rPr>
              <a:t>, </a:t>
            </a:r>
            <a:r>
              <a:rPr lang="kk-KZ" sz="2400" smtClean="0">
                <a:latin typeface="Bookman Old Style" panose="02050604050505020204" pitchFamily="18" charset="0"/>
              </a:rPr>
              <a:t>орман </a:t>
            </a:r>
            <a:r>
              <a:rPr lang="kk-KZ" sz="2400">
                <a:latin typeface="Bookman Old Style" panose="02050604050505020204" pitchFamily="18" charset="0"/>
              </a:rPr>
              <a:t>парктері, орман питомниктері және кесіліп қалған ағаштар, ағаш кесетін жерлер мен құраған, күйген кешеттер, аландар (тоғай арасындағы ашық жер). </a:t>
            </a:r>
            <a:r>
              <a:rPr lang="ru-RU" sz="2400">
                <a:latin typeface="Bookman Old Style" panose="02050604050505020204" pitchFamily="18" charset="0"/>
              </a:rPr>
              <a:t/>
            </a:r>
            <a:br>
              <a:rPr lang="ru-RU" sz="2400">
                <a:latin typeface="Bookman Old Style" panose="02050604050505020204" pitchFamily="18" charset="0"/>
              </a:rPr>
            </a:br>
            <a:r>
              <a:rPr lang="kk-KZ" sz="2400">
                <a:latin typeface="Bookman Old Style" panose="02050604050505020204" pitchFamily="18" charset="0"/>
              </a:rPr>
              <a:t>Орман белдеулеріне ауыл шаруашылық алқаптарын эрозиядан, құрғақтану, желден қорғау мақсатымен және құрғату немесе суару тармақтарын қорғау үшін құрылған белдеу түріндегі орман көшеттері жатады. Егіс қорғайтын ағаш алқаптарына суарылатын және құрғататын жүйелерді және ауыспалы егістер танаптарын қорғау үшін қатар-қатар егілген орман алқаптары жатады</a:t>
            </a:r>
            <a:r>
              <a:rPr lang="kk-KZ" sz="2400">
                <a:latin typeface="Bookman Old Style" panose="02050604050505020204" pitchFamily="18" charset="0"/>
              </a:rPr>
              <a:t>. </a:t>
            </a:r>
            <a:endParaRPr lang="ru-RU" sz="2400">
              <a:latin typeface="Bookman Old Style" panose="02050604050505020204" pitchFamily="18" charset="0"/>
            </a:endParaRPr>
          </a:p>
        </p:txBody>
      </p:sp>
    </p:spTree>
    <p:extLst>
      <p:ext uri="{BB962C8B-B14F-4D97-AF65-F5344CB8AC3E}">
        <p14:creationId xmlns:p14="http://schemas.microsoft.com/office/powerpoint/2010/main" val="163840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9598" y="471056"/>
            <a:ext cx="11180620" cy="6206836"/>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Батпақтар </a:t>
            </a:r>
            <a:r>
              <a:rPr lang="kk-KZ" sz="2400">
                <a:latin typeface="Bookman Old Style" panose="02050604050505020204" pitchFamily="18" charset="0"/>
              </a:rPr>
              <a:t>- жер асты суларының көтерілуі және атмосфералық жауын-шашын нәтижесінде жер бетінің үстіңгі қабатының ылғалданып, суланып, шіріп кеткен, шымтезек түріндегі жерлерді батпақгар деп атайды. Олар өсімдігіне, су режиміне және шымтезек қатпары түріне байланысты ойпатты, төбелі және өтпелі болып бөлінеді. </a:t>
            </a:r>
            <a:r>
              <a:rPr lang="ru-RU" sz="2400">
                <a:latin typeface="Bookman Old Style" panose="02050604050505020204" pitchFamily="18" charset="0"/>
              </a:rPr>
              <a:t/>
            </a:r>
            <a:br>
              <a:rPr lang="ru-RU" sz="2400">
                <a:latin typeface="Bookman Old Style" panose="02050604050505020204" pitchFamily="18" charset="0"/>
              </a:rPr>
            </a:br>
            <a:r>
              <a:rPr lang="kk-KZ" sz="2400">
                <a:latin typeface="Bookman Old Style" panose="02050604050505020204" pitchFamily="18" charset="0"/>
              </a:rPr>
              <a:t>Су асты жерлеріне жалпы су астындағы және өзендер мен жылғалар, көлдер, су қоймалары, тоғандар және басқа да жасанды суаттар астындағы, каналдар, коллекторлар мен арықтар астындағы бөлек аудандар жатады. </a:t>
            </a:r>
            <a:r>
              <a:rPr lang="ru-RU" sz="2400">
                <a:latin typeface="Bookman Old Style" panose="02050604050505020204" pitchFamily="18" charset="0"/>
              </a:rPr>
              <a:t/>
            </a:r>
            <a:br>
              <a:rPr lang="ru-RU" sz="2400">
                <a:latin typeface="Bookman Old Style" panose="02050604050505020204" pitchFamily="18" charset="0"/>
              </a:rPr>
            </a:br>
            <a:r>
              <a:rPr lang="kk-KZ" sz="2400">
                <a:latin typeface="Bookman Old Style" panose="02050604050505020204" pitchFamily="18" charset="0"/>
              </a:rPr>
              <a:t>Мал айдайтын жолдар, құрылыстар мен аулалар, көшелер мен алаңдар, құмдар, жарлар, мұздықтар, иеленген жерлер бөлек есептелінеді. </a:t>
            </a:r>
            <a:r>
              <a:rPr lang="ru-RU" sz="2400">
                <a:latin typeface="Bookman Old Style" panose="02050604050505020204" pitchFamily="18" charset="0"/>
              </a:rPr>
              <a:t/>
            </a:r>
            <a:br>
              <a:rPr lang="ru-RU" sz="2400">
                <a:latin typeface="Bookman Old Style" panose="02050604050505020204" pitchFamily="18" charset="0"/>
              </a:rPr>
            </a:br>
            <a:r>
              <a:rPr lang="kk-KZ" sz="2400">
                <a:latin typeface="Bookman Old Style" panose="02050604050505020204" pitchFamily="18" charset="0"/>
              </a:rPr>
              <a:t>Пайдалы қазбаларды өндіру барысында бұзылған жерлер, шөгінділер, ұсақ малта тастар, қиыршық тастар, саз балшықтар, ауыл шаруашылығында пайдаланылмайтын басқа иеленген жерлер де есепке алынады. </a:t>
            </a:r>
            <a:r>
              <a:rPr lang="ru-RU" sz="2400">
                <a:latin typeface="Bookman Old Style" panose="02050604050505020204" pitchFamily="18" charset="0"/>
              </a:rPr>
              <a:t/>
            </a:r>
            <a:br>
              <a:rPr lang="ru-RU" sz="2400">
                <a:latin typeface="Bookman Old Style" panose="02050604050505020204" pitchFamily="18" charset="0"/>
              </a:rPr>
            </a:br>
            <a:endParaRPr lang="ru-RU" sz="2400">
              <a:latin typeface="Bookman Old Style" panose="02050604050505020204" pitchFamily="18" charset="0"/>
            </a:endParaRPr>
          </a:p>
        </p:txBody>
      </p:sp>
    </p:spTree>
    <p:extLst>
      <p:ext uri="{BB962C8B-B14F-4D97-AF65-F5344CB8AC3E}">
        <p14:creationId xmlns:p14="http://schemas.microsoft.com/office/powerpoint/2010/main" val="102161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8871" y="997526"/>
            <a:ext cx="11180620" cy="4613565"/>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a:latin typeface="Bookman Old Style" panose="02050604050505020204" pitchFamily="18" charset="0"/>
              </a:rPr>
              <a:t>Суарылатын және құрғатылатын жерлер маңызды шаруашылықтық бағалы алқаптарға жатады. Бәрінен бұрын суарылатын жүйедегі жалпы аудандар есепке алынады. Оларға барлық суармалы жерлер және суару көздерінен су қамтасыз етілмеген, бірақ суару жүйесіне жарамды болған жерлер жатады. Суармалы жерлер жүйелі суармалы және шектеулі суармалы болып бөлінеді. Жайылмалы суландырылатын жерлерді бөлек есептейді және шығарады. Оған: құрылыстары, дуалдар, бөгеттер немесе басқа да көктемгі су ағындарын тоқтату үшін, немесе арнайы құрылғылар жәрдемімен суландыру жүйесінен суландырылатын гидротехникалық құрылыстары бар жерлер жатады. </a:t>
            </a:r>
            <a:r>
              <a:rPr lang="ru-RU"/>
              <a:t/>
            </a:r>
            <a:br>
              <a:rPr lang="ru-RU"/>
            </a:br>
            <a:endParaRPr lang="ru-RU" sz="2400">
              <a:latin typeface="Bookman Old Style" panose="02050604050505020204" pitchFamily="18" charset="0"/>
            </a:endParaRPr>
          </a:p>
        </p:txBody>
      </p:sp>
    </p:spTree>
    <p:extLst>
      <p:ext uri="{BB962C8B-B14F-4D97-AF65-F5344CB8AC3E}">
        <p14:creationId xmlns:p14="http://schemas.microsoft.com/office/powerpoint/2010/main" val="3524859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8871" y="1745673"/>
            <a:ext cx="11028220" cy="2770909"/>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a:latin typeface="Bookman Old Style" panose="02050604050505020204" pitchFamily="18" charset="0"/>
              </a:rPr>
              <a:t>Құрғатылатын жерлерге - кұрғату жүйелері бар, онда ауыл шаруашылық дақылдарын, көшеттерді және басқа өсімдектерді өсіру үшін, әдеттегі су-ауа режимі мен қамтамасыз етілетін жерлер жатады. Құрғатылатын жерлер күрамында жабық дренаждар және су режимдерін екі жақгы реттейтін жерлер бөлек есептелінеді</a:t>
            </a:r>
            <a:r>
              <a:rPr lang="kk-KZ" sz="2400">
                <a:latin typeface="Bookman Old Style" panose="02050604050505020204" pitchFamily="18" charset="0"/>
              </a:rPr>
              <a:t>. </a:t>
            </a:r>
            <a:r>
              <a:rPr lang="ru-RU" sz="2400">
                <a:latin typeface="Bookman Old Style" panose="02050604050505020204" pitchFamily="18" charset="0"/>
              </a:rPr>
              <a:t/>
            </a:r>
            <a:br>
              <a:rPr lang="ru-RU" sz="2400">
                <a:latin typeface="Bookman Old Style" panose="02050604050505020204" pitchFamily="18" charset="0"/>
              </a:rPr>
            </a:br>
            <a:endParaRPr lang="ru-RU" sz="2400">
              <a:latin typeface="Bookman Old Style" panose="02050604050505020204" pitchFamily="18" charset="0"/>
            </a:endParaRPr>
          </a:p>
        </p:txBody>
      </p:sp>
    </p:spTree>
    <p:extLst>
      <p:ext uri="{BB962C8B-B14F-4D97-AF65-F5344CB8AC3E}">
        <p14:creationId xmlns:p14="http://schemas.microsoft.com/office/powerpoint/2010/main" val="218716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8871" y="706582"/>
            <a:ext cx="11028220" cy="5223163"/>
          </a:xfrm>
        </p:spPr>
        <p:txBody>
          <a:bodyPr>
            <a:noAutofit/>
          </a:bodyPr>
          <a:lstStyle/>
          <a:p>
            <a:pPr algn="just"/>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a:latin typeface="Bookman Old Style" panose="02050604050505020204" pitchFamily="18" charset="0"/>
              </a:rPr>
              <a:t/>
            </a:r>
            <a:br>
              <a:rPr lang="kk-KZ" sz="2400" i="1">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i="1" smtClean="0">
                <a:latin typeface="Bookman Old Style" panose="02050604050505020204" pitchFamily="18" charset="0"/>
              </a:rPr>
              <a:t/>
            </a:r>
            <a:br>
              <a:rPr lang="kk-KZ" sz="2400" i="1" smtClean="0">
                <a:latin typeface="Bookman Old Style" panose="02050604050505020204" pitchFamily="18" charset="0"/>
              </a:rPr>
            </a:br>
            <a:r>
              <a:rPr lang="kk-KZ" sz="2400">
                <a:latin typeface="Bookman Old Style" panose="02050604050505020204" pitchFamily="18" charset="0"/>
              </a:rPr>
              <a:t>Жер алқаптарының аудандары, олардан тұратын контурлар аудандарын қосу жолымен аныкталады. Сонымен қатар әрбір алқаптар бөлек контурлардан тұрады. Контур деп әдетте, бір текті алқаптан тұратын және бекітілген сыртқы шекаралары бар аумақты айтады. Контурдың көрсеткіш ретінде белгілі бір мәні бар және өлшемімен сипатталады. Бөлек контурлардың ауданын жинақтау алқаптар аудандарын анықтауға мүмкіншілік жасайды. Сонымен қатар алқаптар ішінде топырақ контурлары да бөлінуі мүмкін, олар топырақ жағдайларына қарай айырылады. Сондықтан дәлірек контурлар бастапқы есепке алу элементі ретінде қарастырылады және жер есебінде есеп бірлігі болады. </a:t>
            </a:r>
            <a:r>
              <a:rPr lang="ru-RU" sz="2400">
                <a:latin typeface="Bookman Old Style" panose="02050604050505020204" pitchFamily="18" charset="0"/>
              </a:rPr>
              <a:t>Ауданы бойынша неғұрлым контур үлкен болса, соғұрлым техниканы пайдалану ыңғайлы болады. Сондықтан жер пайдалануды толық сипаттау үшін оның контурлылығы туралы мәліметтер қажет.</a:t>
            </a:r>
            <a:r>
              <a:rPr lang="ru-RU"/>
              <a:t/>
            </a:r>
            <a:br>
              <a:rPr lang="ru-RU"/>
            </a:br>
            <a:endParaRPr lang="ru-RU" sz="2400">
              <a:latin typeface="Bookman Old Style" panose="02050604050505020204" pitchFamily="18" charset="0"/>
            </a:endParaRPr>
          </a:p>
        </p:txBody>
      </p:sp>
    </p:spTree>
    <p:extLst>
      <p:ext uri="{BB962C8B-B14F-4D97-AF65-F5344CB8AC3E}">
        <p14:creationId xmlns:p14="http://schemas.microsoft.com/office/powerpoint/2010/main" val="100574354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64</Words>
  <Application>Microsoft Office PowerPoint</Application>
  <PresentationFormat>Широкоэкранный</PresentationFormat>
  <Paragraphs>13</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Bookman Old Style</vt:lpstr>
      <vt:lpstr>Calibri</vt:lpstr>
      <vt:lpstr>Calibri Light</vt:lpstr>
      <vt:lpstr>Тема Office</vt:lpstr>
      <vt:lpstr>Жер сапасын есепке алу. Алқап – жер кадастрының негізгі элементі</vt:lpstr>
      <vt:lpstr>Жер учаскелері құнарлығы, нақты жай-күйі және пайдалану жағдайларына қарай бірдей емес. Осыған орай олар нақтылы шаруашылықта пайдалану объектілері – жер алқаптарына бөлінеді. Сондықтан жер алқабы жер кадастрының негізгі элементі болып саналады  Жер алқаптары – нақты шаруашылық мақсаты үшін пайдаланылатын және белгілі бір табиғи-тарихи қасиеттеріне ие болған аумақтар. Жер алқаптары екі үлкен топтарға бөлінеді: ауыл шаруашылығы мақсатындағы және ауыл шаруашылығы мақсатына арналмаған жер алқаптары.  Ауыл шаруашылығы мақсатына арналмаған алқаптарға ормандар, бұталар, батпақтар, жыралар және т.б. жатады. Ауыл шаруашылығы мақсатындағы алқаптарға жатады: егістік, тыңайған жер, көп жылдық екпелер егілген жер, шабындықтар және жайылымдар.    </vt:lpstr>
      <vt:lpstr>Егістік – жүйелі түрде өңделетін және көп жылдық шөптердің егістігін қоса алғанда, ауыл шаруашылығы дақылдарының егістігіне пайдаланылатын жер учаскелері, сондай-ақ сүрі жер. Тыңайған жер – бұрын егістік құрамында болған және күзден бастап бір жылдан аса ауыл шаруашылығы дақылдарын егуге пайданылмайтын және пар айдауға әзірленбеген жер учаскесі.  Көп жылдық екпелер – жеміс-жидек, техникалық және дәрі-дәрмек өнімдерінің өнімдерінің түсімін алуға, сондай-ақ аумақты сәндеп безендіруге арналып қолдан отырғызылған көп жылыдқ ағаш, бұта екпелеріне пайдаланылатын жер учаскелері. Табиғи шабындықтар мен жайылымдар – шөп шабуға және жануарларды жаюға жүйелі түрде пайдаланылатын жер учаскелері. Шабындықтар су жайылатын, құрғақ аңғар және батпақталған шабындықтар болып бөлінеді.     </vt:lpstr>
      <vt:lpstr>    Су жайылатын шабындықтар – бұл аралас шөпті өсімдіктерден тұратын көп мезгілге сумен басылатын және өсімдіктер сипатына әсер ететін шабындықтар. Олар көбінесе өзен бойында, ойпаң жерлерде кездеседі.  Құрғақ аңғар шабындықтар – жыра сайлар, су айрығы бойында, егістік жерлер арасындағы ойпаңдарда, орман алқаптарында кездеседі және негізінен жаңбыр суымен ылғалданатын шабындықтар.  Батпақты шабындықтар – бұл мөлшерден тыс ылғалданған шабындықтар, жер бедерінің ойлы элементтерінде, су жайылмалы бойында, батпақтардың шет жағында кездеседі және негізінен ылғал сүйгіш өсімдіктерден тұрады. Шабындықтың түрі мен жағдайын анықгау барысында ескерілетін маңызды көрсеткіштердің бірі - ондағы өсімдіктердің өсіп жетілуінің сапасы мен өзгешелігі болады.    </vt:lpstr>
      <vt:lpstr>    Шабындықтың құрамы: мәдени, түбегейлі жақсартылған, таза, томарланған және орман аралас (сырты), зиянды ластанған (қоқыс басқан), желінбейтін (непоедаемыми) және улы өсімдікті болып бөлінеді. Мәдени шабындыққа - жүйелі түрде тыңайтқыш берілетін және күтім жасалатын, түпкілікті немесе жер беті жақсартуы жүргізілетін шабындық жатады. Таза шабындыққа - бұта, түбір, ағаш және тас сияқтылар жоқтың қасы, оларға учаске ауданының 10 % аз бөлігін жабатын учаскелер жатады. Аз томарланған шабындық деп, егер оның ауданын 10%-тен 20%-ке дейін, ал көп томарланған деп, егер томарлар 20%-тен көп жапқан болса айтылады. Аз бүталанған немесе аз орман аралас шабындықгарға учаске ауданының 10%-тен 30%-ке дейін бұталар немесе ағаш өсімдіктері жапқан, ал көп бұталанған немесе көп орман араласқанда - ауданның 30%-тен 70%-ке дейін аумағын алып жатады.   </vt:lpstr>
      <vt:lpstr>    Ал жайылымдар құрғақ аңғар және батпақты болып бөлінеді. Біріншілер – жыра сайлар, су айрығы, беткейлерде кездеседі және негізінен жаңбыр суларымен ылғалданады. Екіншілер – мөлшерден тыс ылғалданған жерлердің ойпаң элементерінде, сонымен қатар батпақтардың шет жағында орын алады және негізінен ылғал сүйгіш өсімдіктерден тұрады.  Жайылымдар: түбегейлі жақсартылған жайылым, мәдени жайылым, отарлық жайылым, суландырылған жайылым болып бөлінеді. Түбегейлі жақсартылған жайылым - мал жайылатын жерлерді көбейту мақсатында шөп тұқымдары себілген жер учаскелері.  Мәдени жайылым - түпкілікті немесе жер беті жақсартылған, жүйелі түрде тыңайтқыш берілетін, шөп өсуі жақсарған және уакты-уактымен жайылымға мал айдайтын жайылымдар.  </vt:lpstr>
      <vt:lpstr>    Жайылымды жақсартудың екі түрі бар: жердің үстіңгі қабатын жақсарту және түпкілікті жақсарту. Біріншісіне, құрғату, бұталардан және ағаштардан тазарту, томарларды жою, шөптерді егу бойынша жүргізілген шаралар нәтижесінде олардың өнімділігі нәтижелерімен салыстырғанда жоғарылаған жерлер жатады. Түпкілікті жақсартылған жайылым - түпкілікті жақсарту бойынша жүргізілген шаралар нәтижесінде жаңа мерзімдік жаңартылатын жер учаскелері.   </vt:lpstr>
      <vt:lpstr>    Отарлық жайылым - шалғайдағы мал жайылымы, яғни малдар бүкіл маусым бойы жайылымға айдалатын маусымдық пайдалануына, пайдалану мерзіміне байланысты жаздық, көктемгі-күзгі, қысқы және жыл бойғы болып бөлінеді.  Қазақстанда жайылымдарды есепке алу барысында суарылатын жайылымдарды да қарастырады. Түбегейлі жақсартылған шабындықтар мен жайылымдар – шөп егу арқылы жаңадан отайған шабындық және жайылым учаскелері. Суландырылған жайылымдар – тиісті мал басын сапасы ойдағыдай сумен қамтамасыз ете алатын су көздері (көлдер, өзендер, тоғандар, апандар, суару және суландыру каналдары, құбырлы немесе шегенді құдықтар) бар жайылымдар. </vt:lpstr>
      <vt:lpstr>    Орман аудандарына жататын жерлерге орманмен жабылған, егіс қорғайтын, су реттейтін, жыра-батпақ маңындағы орман жолақгары, жыралар мен сайлар бойындағы көшеттер, өзен бойыңдағы,суаттар, құмдар, орман парктері, орман питомниктері және кесіліп қалған ағаштар, ағаш кесетін жерлер мен құраған, күйген кешеттер, аландар (тоғай арасындағы ашық жер).  Орман белдеулеріне ауыл шаруашылық алқаптарын эрозиядан, құрғақтану, желден қорғау мақсатымен және құрғату немесе суару тармақтарын қорғау үшін құрылған белдеу түріндегі орман көшеттері жатады. Егіс қорғайтын ағаш алқаптарына суарылатын және құрғататын жүйелерді және ауыспалы егістер танаптарын қорғау үшін қатар-қатар егілген орман алқаптары жатады. </vt:lpstr>
      <vt:lpstr>    Батпақтар - жер асты суларының көтерілуі және атмосфералық жауын-шашын нәтижесінде жер бетінің үстіңгі қабатының ылғалданып, суланып, шіріп кеткен, шымтезек түріндегі жерлерді батпақгар деп атайды. Олар өсімдігіне, су режиміне және шымтезек қатпары түріне байланысты ойпатты, төбелі және өтпелі болып бөлінеді.  Су асты жерлеріне жалпы су астындағы және өзендер мен жылғалар, көлдер, су қоймалары, тоғандар және басқа да жасанды суаттар астындағы, каналдар, коллекторлар мен арықтар астындағы бөлек аудандар жатады.  Мал айдайтын жолдар, құрылыстар мен аулалар, көшелер мен алаңдар, құмдар, жарлар, мұздықтар, иеленген жерлер бөлек есептелінеді.  Пайдалы қазбаларды өндіру барысында бұзылған жерлер, шөгінділер, ұсақ малта тастар, қиыршық тастар, саз балшықтар, ауыл шаруашылығында пайдаланылмайтын басқа иеленген жерлер де есепке алынады.  </vt:lpstr>
      <vt:lpstr>    Суарылатын және құрғатылатын жерлер маңызды шаруашылықтық бағалы алқаптарға жатады. Бәрінен бұрын суарылатын жүйедегі жалпы аудандар есепке алынады. Оларға барлық суармалы жерлер және суару көздерінен су қамтасыз етілмеген, бірақ суару жүйесіне жарамды болған жерлер жатады. Суармалы жерлер жүйелі суармалы және шектеулі суармалы болып бөлінеді. Жайылмалы суландырылатын жерлерді бөлек есептейді және шығарады. Оған: құрылыстары, дуалдар, бөгеттер немесе басқа да көктемгі су ағындарын тоқтату үшін, немесе арнайы құрылғылар жәрдемімен суландыру жүйесінен суландырылатын гидротехникалық құрылыстары бар жерлер жатады.  </vt:lpstr>
      <vt:lpstr>    Құрғатылатын жерлерге - кұрғату жүйелері бар, онда ауыл шаруашылық дақылдарын, көшеттерді және басқа өсімдектерді өсіру үшін, әдеттегі су-ауа режимі мен қамтамасыз етілетін жерлер жатады. Құрғатылатын жерлер күрамында жабық дренаждар және су режимдерін екі жақгы реттейтін жерлер бөлек есептелінеді.  </vt:lpstr>
      <vt:lpstr>    Жер алқаптарының аудандары, олардан тұратын контурлар аудандарын қосу жолымен аныкталады. Сонымен қатар әрбір алқаптар бөлек контурлардан тұрады. Контур деп әдетте, бір текті алқаптан тұратын және бекітілген сыртқы шекаралары бар аумақты айтады. Контурдың көрсеткіш ретінде белгілі бір мәні бар және өлшемімен сипатталады. Бөлек контурлардың ауданын жинақтау алқаптар аудандарын анықтауға мүмкіншілік жасайды. Сонымен қатар алқаптар ішінде топырақ контурлары да бөлінуі мүмкін, олар топырақ жағдайларына қарай айырылады. Сондықтан дәлірек контурлар бастапқы есепке алу элементі ретінде қарастырылады және жер есебінде есеп бірлігі болады. Ауданы бойынша неғұрлым контур үлкен болса, соғұрлым техниканы пайдалану ыңғайлы болады. Сондықтан жер пайдалануды толық сипаттау үшін оның контурлылығы туралы мәліметтер қажет.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сапасын есепке алу. Алқап – жер кадастрының негізгі элементі</dc:title>
  <dc:creator>RePack by Diakov</dc:creator>
  <cp:lastModifiedBy>RePack by Diakov</cp:lastModifiedBy>
  <cp:revision>12</cp:revision>
  <dcterms:created xsi:type="dcterms:W3CDTF">2021-04-01T15:15:14Z</dcterms:created>
  <dcterms:modified xsi:type="dcterms:W3CDTF">2021-04-01T15:47:00Z</dcterms:modified>
</cp:coreProperties>
</file>